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5" r:id="rId2"/>
    <p:sldId id="274" r:id="rId3"/>
    <p:sldId id="280" r:id="rId4"/>
    <p:sldId id="289" r:id="rId5"/>
    <p:sldId id="295" r:id="rId6"/>
    <p:sldId id="287" r:id="rId7"/>
    <p:sldId id="288" r:id="rId8"/>
    <p:sldId id="283" r:id="rId9"/>
    <p:sldId id="284" r:id="rId10"/>
    <p:sldId id="276" r:id="rId11"/>
    <p:sldId id="271" r:id="rId12"/>
    <p:sldId id="294" r:id="rId13"/>
    <p:sldId id="290" r:id="rId14"/>
    <p:sldId id="291" r:id="rId15"/>
    <p:sldId id="292" r:id="rId16"/>
    <p:sldId id="285" r:id="rId17"/>
    <p:sldId id="267" r:id="rId18"/>
    <p:sldId id="308" r:id="rId19"/>
    <p:sldId id="300" r:id="rId20"/>
    <p:sldId id="301" r:id="rId21"/>
    <p:sldId id="302" r:id="rId22"/>
    <p:sldId id="303" r:id="rId23"/>
    <p:sldId id="304" r:id="rId24"/>
    <p:sldId id="305" r:id="rId25"/>
    <p:sldId id="297" r:id="rId26"/>
    <p:sldId id="306" r:id="rId27"/>
    <p:sldId id="307" r:id="rId28"/>
    <p:sldId id="298" r:id="rId29"/>
    <p:sldId id="30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12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966FC-CCF7-4CE7-85F2-6887AA379DBF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65F51-B8BC-475C-81BF-D9E0503D36C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65F51-B8BC-475C-81BF-D9E0503D36CF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93103F-F589-45D3-A9CC-B67818F29F2C}" type="slidenum">
              <a:rPr lang="en-IN" smtClean="0"/>
              <a:pPr>
                <a:defRPr/>
              </a:pPr>
              <a:t>25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hape 49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0" y="0"/>
            <a:ext cx="1219199" cy="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8302625" y="25400"/>
            <a:ext cx="828675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hape 51"/>
          <p:cNvCxnSpPr/>
          <p:nvPr/>
        </p:nvCxnSpPr>
        <p:spPr>
          <a:xfrm>
            <a:off x="0" y="838200"/>
            <a:ext cx="9144000" cy="1587"/>
          </a:xfrm>
          <a:prstGeom prst="straightConnector1">
            <a:avLst/>
          </a:prstGeom>
          <a:noFill/>
          <a:ln w="9525" cap="flat" cmpd="sng">
            <a:solidFill>
              <a:srgbClr val="4F612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>
              <a:buNone/>
              <a:defRPr lang="en-US" sz="4000" b="1" cap="all" dirty="0">
                <a:ln/>
                <a:solidFill>
                  <a:schemeClr val="tx1"/>
                </a:solidFill>
                <a:effectLst>
                  <a:reflection blurRad="12700" stA="50000" endPos="50000" dir="5400000" sy="-100000" rotWithShape="0"/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>
              <a:buNone/>
              <a:defRPr sz="20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6DED3D3-6235-4F4C-B439-DF277FB555A7}" type="datetimeFigureOut">
              <a:rPr lang="en-US" smtClean="0"/>
              <a:pPr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D27B8-79E1-41C8-9BCE-B765F2075DA8}" type="datetimeFigureOut">
              <a:rPr lang="en-US" smtClean="0"/>
              <a:pPr/>
              <a:t>2/1/2017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C80F6-111B-4DC2-B2B5-78634FFC2F5A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44" y="714356"/>
            <a:ext cx="8786874" cy="3000396"/>
          </a:xfrm>
        </p:spPr>
        <p:txBody>
          <a:bodyPr>
            <a:normAutofit/>
          </a:bodyPr>
          <a:lstStyle/>
          <a:p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Planning and design for child-friendly    streets and  public open spaces 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b="1" dirty="0" smtClean="0"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3857628"/>
            <a:ext cx="8643998" cy="2714644"/>
          </a:xfrm>
        </p:spPr>
        <p:txBody>
          <a:bodyPr>
            <a:normAutofit fontScale="55000" lnSpcReduction="20000"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ASHOK BHATTACHARJEE </a:t>
            </a:r>
          </a:p>
          <a:p>
            <a:r>
              <a:rPr lang="en-US" sz="3600" dirty="0" smtClean="0">
                <a:solidFill>
                  <a:schemeClr val="tx1"/>
                </a:solidFill>
              </a:rPr>
              <a:t>Advisor, Clean Air and Sustainable Mobility, </a:t>
            </a:r>
          </a:p>
          <a:p>
            <a:r>
              <a:rPr lang="en-US" sz="3600" dirty="0" smtClean="0">
                <a:solidFill>
                  <a:schemeClr val="tx1"/>
                </a:solidFill>
              </a:rPr>
              <a:t>Centre for Science and Environment</a:t>
            </a: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endParaRPr lang="en-US" sz="2800" b="1" dirty="0" smtClean="0">
              <a:solidFill>
                <a:schemeClr val="tx1"/>
              </a:solidFill>
            </a:endParaRPr>
          </a:p>
          <a:p>
            <a:r>
              <a:rPr lang="en-US" sz="4400" b="1" dirty="0" smtClean="0">
                <a:solidFill>
                  <a:schemeClr val="tx1"/>
                </a:solidFill>
              </a:rPr>
              <a:t>Session-VI: Plenary Session on  Mobility &amp; Open Sp</a:t>
            </a:r>
            <a:r>
              <a:rPr lang="en-US" sz="4400" dirty="0" smtClean="0">
                <a:solidFill>
                  <a:schemeClr val="tx1"/>
                </a:solidFill>
              </a:rPr>
              <a:t>ac</a:t>
            </a:r>
            <a:r>
              <a:rPr lang="en-US" sz="4400" b="1" dirty="0">
                <a:solidFill>
                  <a:schemeClr val="tx1"/>
                </a:solidFill>
              </a:rPr>
              <a:t>e</a:t>
            </a: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US" sz="2900" b="1" i="1" dirty="0" smtClean="0">
                <a:solidFill>
                  <a:schemeClr val="tx1"/>
                </a:solidFill>
              </a:rPr>
              <a:t> </a:t>
            </a:r>
            <a:r>
              <a:rPr lang="en-IN" sz="2900" b="1" dirty="0" smtClean="0">
                <a:solidFill>
                  <a:schemeClr val="tx1"/>
                </a:solidFill>
              </a:rPr>
              <a:t>International </a:t>
            </a:r>
            <a:r>
              <a:rPr lang="en-IN" sz="2900" b="1" dirty="0">
                <a:solidFill>
                  <a:schemeClr val="tx1"/>
                </a:solidFill>
              </a:rPr>
              <a:t>Conference on Cities4Kids : Small Children, Big Cities - Urban95</a:t>
            </a:r>
            <a:endParaRPr lang="en-IN" sz="2900" b="1" dirty="0" smtClean="0">
              <a:solidFill>
                <a:schemeClr val="tx1"/>
              </a:solidFill>
            </a:endParaRPr>
          </a:p>
          <a:p>
            <a:r>
              <a:rPr lang="en-IN" sz="2900" u="sng" dirty="0">
                <a:solidFill>
                  <a:schemeClr val="tx1"/>
                </a:solidFill>
              </a:rPr>
              <a:t>2-3 February 2017 : </a:t>
            </a:r>
            <a:r>
              <a:rPr lang="en-IN" sz="2900" u="sng" dirty="0" err="1">
                <a:solidFill>
                  <a:schemeClr val="tx1"/>
                </a:solidFill>
              </a:rPr>
              <a:t>Pragati</a:t>
            </a:r>
            <a:r>
              <a:rPr lang="en-IN" sz="2900" u="sng" dirty="0">
                <a:solidFill>
                  <a:schemeClr val="tx1"/>
                </a:solidFill>
              </a:rPr>
              <a:t> </a:t>
            </a:r>
            <a:r>
              <a:rPr lang="en-IN" sz="2900" u="sng" dirty="0" err="1">
                <a:solidFill>
                  <a:schemeClr val="tx1"/>
                </a:solidFill>
              </a:rPr>
              <a:t>Maidan</a:t>
            </a:r>
            <a:r>
              <a:rPr lang="en-IN" sz="2900" u="sng" dirty="0">
                <a:solidFill>
                  <a:schemeClr val="tx1"/>
                </a:solidFill>
              </a:rPr>
              <a:t>, New Delhi</a:t>
            </a:r>
            <a:endParaRPr lang="en-IN" sz="2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917596"/>
          </a:xfrm>
        </p:spPr>
        <p:txBody>
          <a:bodyPr>
            <a:normAutofit fontScale="90000"/>
          </a:bodyPr>
          <a:lstStyle/>
          <a:p>
            <a:r>
              <a:rPr lang="en-US" sz="3100" b="1" i="1" dirty="0" smtClean="0">
                <a:latin typeface="Cambria" pitchFamily="18" charset="0"/>
              </a:rPr>
              <a:t/>
            </a:r>
            <a:br>
              <a:rPr lang="en-US" sz="3100" b="1" i="1" dirty="0" smtClean="0">
                <a:latin typeface="Cambria" pitchFamily="18" charset="0"/>
              </a:rPr>
            </a:br>
            <a:r>
              <a:rPr lang="en-US" sz="3100" b="1" i="1" dirty="0" smtClean="0">
                <a:latin typeface="Cambria" pitchFamily="18" charset="0"/>
              </a:rPr>
              <a:t/>
            </a:r>
            <a:br>
              <a:rPr lang="en-US" sz="3100" b="1" i="1" dirty="0" smtClean="0">
                <a:latin typeface="Cambria" pitchFamily="18" charset="0"/>
              </a:rPr>
            </a:br>
            <a:r>
              <a:rPr lang="en-US" sz="3100" b="1" i="1" dirty="0" smtClean="0">
                <a:latin typeface="Times New Roman" pitchFamily="18" charset="0"/>
                <a:cs typeface="Times New Roman" pitchFamily="18" charset="0"/>
              </a:rPr>
              <a:t>Consequences and Issu</a:t>
            </a:r>
            <a:r>
              <a:rPr lang="en-US" sz="3100" b="1" dirty="0" smtClean="0">
                <a:latin typeface="Times New Roman" pitchFamily="18" charset="0"/>
                <a:cs typeface="Times New Roman" pitchFamily="18" charset="0"/>
              </a:rPr>
              <a:t>es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85860"/>
            <a:ext cx="8229600" cy="521497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Universal </a:t>
            </a: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accessibility and Social equity</a:t>
            </a:r>
            <a:endParaRPr lang="en-IN" sz="2600" b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Poor air quality and health implications</a:t>
            </a:r>
            <a:endParaRPr lang="en-IN" sz="2600" b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Inactive/passive lifestyle and increased Non communicable diseases</a:t>
            </a:r>
            <a:endParaRPr lang="en-IN" sz="2600" b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 Unsafe roads/public spaces and Women safety</a:t>
            </a:r>
            <a:endParaRPr lang="en-IN" sz="2600" b="1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Quality of public life and sense of 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belonging</a:t>
            </a:r>
          </a:p>
          <a:p>
            <a:pPr lvl="0"/>
            <a:endParaRPr lang="en-IN" dirty="0"/>
          </a:p>
          <a:p>
            <a:pPr>
              <a:buNone/>
            </a:pPr>
            <a:r>
              <a:rPr lang="en-US" sz="2400" b="1" dirty="0" smtClean="0"/>
              <a:t>                                 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Question</a:t>
            </a:r>
          </a:p>
          <a:p>
            <a:pPr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Whether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landscape development will remain only as creation of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ornamental gardens and beautifying the parks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 designated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the layouts of development plan or extend to a wider level of engagement in the sustainable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Urban development process by 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integrating open spaces with all recreational activities and mobility functions of people ?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Impact – measures and indicators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8229600" cy="5572164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Accessibility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Walkable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distance to schools parks, playgrounds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Safety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 - Fully segregated walkway, motor free streets/areas in the neighborhood/colonies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Security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--  High Visibility , Active and Vibrant Public spaces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Air quality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– Good Air quality level-(&lt; 60mg/cum – PM2.5 and 100 mg/cum- PM10 in neighborhood.</a:t>
            </a:r>
          </a:p>
          <a:p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Health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– play, walk, cycle – active mobility.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93700" y="2928934"/>
            <a:ext cx="4143375" cy="3643338"/>
          </a:xfrm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928934"/>
            <a:ext cx="400050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71472" y="285729"/>
            <a:ext cx="80724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Universal Accessibility is required for all sidewalks, crossings ,parks, public spaces and amenities –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for people using wheel chairs, strollers, walkers, crutches, handcarts, bicycles, aged people, visually or hearing impaired, and pedestrians with temporary mobility impairment or injury Children , elderly men and women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3829048" cy="5500702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latin typeface="Cambria" pitchFamily="18" charset="0"/>
              </a:rPr>
              <a:t>Present </a:t>
            </a:r>
            <a:r>
              <a:rPr lang="en-US" sz="2000" b="1" dirty="0">
                <a:latin typeface="Cambria" pitchFamily="18" charset="0"/>
              </a:rPr>
              <a:t>planning practice and process 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need to evolve from rigid segregated land </a:t>
            </a:r>
            <a:r>
              <a:rPr lang="en-US" sz="2000" dirty="0" smtClean="0">
                <a:solidFill>
                  <a:schemeClr val="tx2"/>
                </a:solidFill>
                <a:latin typeface="Cambria" pitchFamily="18" charset="0"/>
              </a:rPr>
              <a:t>use 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based development pattern to compact , organic and mixed use </a:t>
            </a:r>
            <a:r>
              <a:rPr lang="en-US" sz="2000" dirty="0" smtClean="0">
                <a:solidFill>
                  <a:schemeClr val="tx2"/>
                </a:solidFill>
                <a:latin typeface="Cambria" pitchFamily="18" charset="0"/>
              </a:rPr>
              <a:t>development</a:t>
            </a:r>
          </a:p>
          <a:p>
            <a:endParaRPr lang="en-US" sz="2000" dirty="0" smtClean="0">
              <a:solidFill>
                <a:schemeClr val="tx2"/>
              </a:solidFill>
              <a:latin typeface="Cambria" pitchFamily="18" charset="0"/>
            </a:endParaRPr>
          </a:p>
          <a:p>
            <a:r>
              <a:rPr lang="en-US" sz="2000" b="1" dirty="0">
                <a:latin typeface="Cambria" pitchFamily="18" charset="0"/>
              </a:rPr>
              <a:t>E</a:t>
            </a:r>
            <a:r>
              <a:rPr lang="en-US" sz="2000" b="1" dirty="0" smtClean="0">
                <a:latin typeface="Cambria" pitchFamily="18" charset="0"/>
              </a:rPr>
              <a:t>ntire </a:t>
            </a:r>
            <a:r>
              <a:rPr lang="en-US" sz="2000" b="1" dirty="0">
                <a:latin typeface="Cambria" pitchFamily="18" charset="0"/>
              </a:rPr>
              <a:t>built form and open space integration with mobility system </a:t>
            </a:r>
            <a:r>
              <a:rPr lang="en-US" sz="2000" dirty="0">
                <a:solidFill>
                  <a:schemeClr val="tx2"/>
                </a:solidFill>
                <a:latin typeface="Cambria" pitchFamily="18" charset="0"/>
              </a:rPr>
              <a:t>define the character of the development form satisfying the activity and functional needs of the people. </a:t>
            </a:r>
            <a:endParaRPr lang="en-US" sz="2000" dirty="0" smtClean="0">
              <a:solidFill>
                <a:schemeClr val="tx2"/>
              </a:solidFill>
              <a:latin typeface="Cambria" pitchFamily="18" charset="0"/>
            </a:endParaRPr>
          </a:p>
          <a:p>
            <a:endParaRPr lang="en-US" sz="1600" dirty="0" smtClean="0">
              <a:solidFill>
                <a:schemeClr val="tx2"/>
              </a:solidFill>
              <a:latin typeface="Cambria" pitchFamily="18" charset="0"/>
            </a:endParaRPr>
          </a:p>
          <a:p>
            <a:endParaRPr lang="en-US" sz="1600" dirty="0" smtClean="0">
              <a:solidFill>
                <a:schemeClr val="tx2"/>
              </a:solidFill>
              <a:latin typeface="Cambria" pitchFamily="18" charset="0"/>
            </a:endParaRPr>
          </a:p>
          <a:p>
            <a:pPr>
              <a:buNone/>
            </a:pPr>
            <a:endParaRPr lang="en-IN" sz="1600" dirty="0">
              <a:latin typeface="Cambria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Planning and Development Strategies – a multi disciplinary approach</a:t>
            </a:r>
            <a:endParaRPr lang="en-IN" sz="2800" dirty="0">
              <a:solidFill>
                <a:schemeClr val="tx2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1571612"/>
            <a:ext cx="4572032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High Density- Mixed Income Development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6172" cy="4525963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Cambria" pitchFamily="18" charset="0"/>
              </a:rPr>
              <a:t>Walking/cycling accessibility to public transport and public spaces 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in and around major commercial, office complexes, and other intensive land use areas with vibrant public activities and functions. </a:t>
            </a:r>
          </a:p>
          <a:p>
            <a:endParaRPr lang="en-US" dirty="0" smtClean="0">
              <a:solidFill>
                <a:schemeClr val="tx2"/>
              </a:solidFill>
              <a:latin typeface="Cambria" pitchFamily="18" charset="0"/>
            </a:endParaRPr>
          </a:p>
          <a:p>
            <a:r>
              <a:rPr lang="en-US" b="1" dirty="0" smtClean="0">
                <a:solidFill>
                  <a:schemeClr val="tx2"/>
                </a:solidFill>
                <a:latin typeface="Cambria" pitchFamily="18" charset="0"/>
              </a:rPr>
              <a:t>Developing greenways along unused/misused land under storm water drains 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etc and integrating them with entire road grid for developing eco mobility corridor/network. </a:t>
            </a:r>
          </a:p>
          <a:p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6" y="1500174"/>
            <a:ext cx="457203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8215370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Cambria" pitchFamily="18" charset="0"/>
              </a:rPr>
              <a:t>Action proposed- Integrated urban open space</a:t>
            </a:r>
            <a:endParaRPr lang="en-IN" sz="280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35785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tx2"/>
                </a:solidFill>
              </a:rPr>
              <a:t>   </a:t>
            </a:r>
            <a:endParaRPr lang="en-US" b="1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4400" b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) All streets- public space  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need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to be designed in detail 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and developed with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all street components </a:t>
            </a:r>
            <a:r>
              <a:rPr lang="en-US" sz="3600" dirty="0">
                <a:solidFill>
                  <a:schemeClr val="tx2"/>
                </a:solidFill>
              </a:rPr>
              <a:t>to facilitate commuters in general and pedestrian/cyclist in particular and developed/retrofitted  to promote walking/cycling and public transit use</a:t>
            </a:r>
            <a:r>
              <a:rPr lang="en-US" sz="3600" dirty="0" smtClean="0">
                <a:solidFill>
                  <a:schemeClr val="tx2"/>
                </a:solidFill>
              </a:rPr>
              <a:t>.</a:t>
            </a:r>
          </a:p>
          <a:p>
            <a:pPr>
              <a:buNone/>
            </a:pPr>
            <a:endParaRPr lang="en-IN" sz="36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sz="44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) All public open spaces </a:t>
            </a:r>
            <a:r>
              <a:rPr lang="en-US" sz="3600" dirty="0">
                <a:solidFill>
                  <a:schemeClr val="tx2"/>
                </a:solidFill>
              </a:rPr>
              <a:t>around public buildings, shopping complex, terminals, monuments, metro stations, parks/playgrounds with large public/pedestrian concentration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need to be designed and developed as </a:t>
            </a:r>
            <a:r>
              <a:rPr lang="en-US" sz="4400" b="1" dirty="0" err="1" smtClean="0">
                <a:latin typeface="Times New Roman" pitchFamily="18" charset="0"/>
                <a:cs typeface="Times New Roman" pitchFamily="18" charset="0"/>
              </a:rPr>
              <a:t>pedestrianized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 vibrant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public spaces</a:t>
            </a:r>
            <a:r>
              <a:rPr lang="en-US" sz="3600" dirty="0">
                <a:solidFill>
                  <a:schemeClr val="tx2"/>
                </a:solidFill>
              </a:rPr>
              <a:t> (squares/Plazas) integrated with its </a:t>
            </a:r>
            <a:r>
              <a:rPr lang="en-US" sz="3600" dirty="0" smtClean="0">
                <a:solidFill>
                  <a:schemeClr val="tx2"/>
                </a:solidFill>
              </a:rPr>
              <a:t>surrounding built forms to enhance quality public life removing all physical barriers.</a:t>
            </a:r>
          </a:p>
          <a:p>
            <a:pPr>
              <a:buNone/>
            </a:pPr>
            <a:endParaRPr lang="en-IN" sz="3600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sz="3600" b="1" dirty="0" smtClean="0">
                <a:solidFill>
                  <a:schemeClr val="tx2"/>
                </a:solidFill>
              </a:rPr>
              <a:t>     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iii) All natural storm water drains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 are to be taken up 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for stoppage of sewage inflow, cleaning and redeveloping its wide land base as greenways with eco mobility corridor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solidFill>
                  <a:schemeClr val="tx2"/>
                </a:solidFill>
              </a:rPr>
              <a:t>to provide walking/cycling movement and cross connectivity between colonies along the corridor.</a:t>
            </a:r>
            <a:endParaRPr lang="en-IN" sz="3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Recommendations</a:t>
            </a:r>
            <a:endParaRPr lang="en-IN" sz="36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286412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All city major roads should include segregated Cycling /Walking  space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finally linking neighborhoods to ensure safe movement 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Maximum 50% of the r/w should be reserved /developed for motor vehicular carriageway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and the rest should be reserved/developed for walkways/footpaths, non motorized </a:t>
            </a:r>
          </a:p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All neighborhoods should have more car free vibrant and active public space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with ease of accessibility by children and differently able people</a:t>
            </a:r>
          </a:p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All barriers in the form of physical and visual access to a public open space/building to be removed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with very limited no of buildings having transparent barrier for security.</a:t>
            </a:r>
          </a:p>
          <a:p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All public open spaces to have universal accessibility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14" descr="I:\00-UTTIPEC\Back up from Google Drive\UTTIPEC-G\Vikas Marg Final Prezo and SKP\SKP export graphics\View_Street leve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8656"/>
          <a:stretch>
            <a:fillRect/>
          </a:stretch>
        </p:blipFill>
        <p:spPr bwMode="auto">
          <a:xfrm>
            <a:off x="457200" y="1908678"/>
            <a:ext cx="8229600" cy="390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458373"/>
            <a:ext cx="9144000" cy="6399628"/>
            <a:chOff x="0" y="-131919"/>
            <a:chExt cx="7535917" cy="527541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981305"/>
              <a:ext cx="4019434" cy="3162195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02796" y="2548166"/>
              <a:ext cx="3433121" cy="2574494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02796" y="-131919"/>
              <a:ext cx="3433121" cy="2574493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 cstate="print"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0" y="-131919"/>
              <a:ext cx="4019434" cy="2009022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United Nations Convention on the Rights of the Child (CRC)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113"/>
            <a:ext cx="8229600" cy="421005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IN" sz="2600" dirty="0" smtClean="0">
                <a:latin typeface="Cambria" pitchFamily="18" charset="0"/>
              </a:rPr>
              <a:t>highlight the </a:t>
            </a:r>
            <a:r>
              <a:rPr lang="en-IN" sz="2600" b="1" dirty="0" smtClean="0">
                <a:solidFill>
                  <a:srgbClr val="C00000"/>
                </a:solidFill>
                <a:latin typeface="Cambria" pitchFamily="18" charset="0"/>
              </a:rPr>
              <a:t>responsibility of the States to uphold the child's right</a:t>
            </a:r>
            <a:r>
              <a:rPr lang="en-IN" sz="2600" dirty="0" smtClean="0">
                <a:solidFill>
                  <a:srgbClr val="C00000"/>
                </a:solidFill>
                <a:latin typeface="Cambria" pitchFamily="18" charset="0"/>
              </a:rPr>
              <a:t> </a:t>
            </a:r>
            <a:r>
              <a:rPr lang="en-IN" sz="2600" b="1" dirty="0" smtClean="0">
                <a:solidFill>
                  <a:srgbClr val="C00000"/>
                </a:solidFill>
                <a:latin typeface="Cambria" pitchFamily="18" charset="0"/>
              </a:rPr>
              <a:t>to live in a safe, clean and healthy environment </a:t>
            </a:r>
            <a:r>
              <a:rPr lang="en-IN" sz="2600" dirty="0" smtClean="0">
                <a:latin typeface="Cambria" pitchFamily="18" charset="0"/>
              </a:rPr>
              <a:t>and the right to engage in free play, leisure, and recreation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sz="2600" dirty="0" smtClean="0">
              <a:latin typeface="Cambria" pitchFamily="18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IN" sz="2600" dirty="0" smtClean="0">
                <a:latin typeface="Cambria" pitchFamily="18" charset="0"/>
              </a:rPr>
              <a:t>A </a:t>
            </a:r>
            <a:r>
              <a:rPr lang="en-IN" sz="2600" b="1" dirty="0">
                <a:solidFill>
                  <a:srgbClr val="C00000"/>
                </a:solidFill>
                <a:latin typeface="Cambria" pitchFamily="18" charset="0"/>
              </a:rPr>
              <a:t>child friendly city or community is a place where </a:t>
            </a:r>
            <a:r>
              <a:rPr lang="en-IN" sz="2600" b="1" dirty="0" smtClean="0">
                <a:solidFill>
                  <a:srgbClr val="C00000"/>
                </a:solidFill>
                <a:latin typeface="Cambria" pitchFamily="18" charset="0"/>
              </a:rPr>
              <a:t>children’s </a:t>
            </a:r>
            <a:r>
              <a:rPr lang="en-IN" sz="2600" b="1" dirty="0">
                <a:solidFill>
                  <a:srgbClr val="C00000"/>
                </a:solidFill>
                <a:latin typeface="Cambria" pitchFamily="18" charset="0"/>
              </a:rPr>
              <a:t>rights and needs are at the centre of </a:t>
            </a:r>
            <a:r>
              <a:rPr lang="en-IN" sz="2600" b="1" dirty="0" smtClean="0">
                <a:solidFill>
                  <a:srgbClr val="C00000"/>
                </a:solidFill>
                <a:latin typeface="Cambria" pitchFamily="18" charset="0"/>
              </a:rPr>
              <a:t>good </a:t>
            </a:r>
            <a:r>
              <a:rPr lang="en-IN" sz="2600" dirty="0">
                <a:latin typeface="Cambria" pitchFamily="18" charset="0"/>
              </a:rPr>
              <a:t>community planning and </a:t>
            </a:r>
            <a:r>
              <a:rPr lang="en-IN" sz="2600" dirty="0" smtClean="0">
                <a:latin typeface="Cambria" pitchFamily="18" charset="0"/>
              </a:rPr>
              <a:t>design.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sz="2600" dirty="0" smtClean="0">
              <a:latin typeface="Cambria" pitchFamily="18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IN" sz="2600" dirty="0" smtClean="0">
                <a:latin typeface="Cambria" pitchFamily="18" charset="0"/>
              </a:rPr>
              <a:t> </a:t>
            </a:r>
            <a:r>
              <a:rPr lang="en-IN" sz="2600" dirty="0">
                <a:latin typeface="Cambria" pitchFamily="18" charset="0"/>
              </a:rPr>
              <a:t>It is </a:t>
            </a:r>
            <a:r>
              <a:rPr lang="en-IN" sz="2600" b="1" dirty="0">
                <a:solidFill>
                  <a:srgbClr val="C00000"/>
                </a:solidFill>
                <a:latin typeface="Cambria" pitchFamily="18" charset="0"/>
              </a:rPr>
              <a:t>place where adults listen to children </a:t>
            </a:r>
            <a:r>
              <a:rPr lang="en-IN" sz="2600" dirty="0">
                <a:latin typeface="Cambria" pitchFamily="18" charset="0"/>
              </a:rPr>
              <a:t>and young people </a:t>
            </a:r>
            <a:r>
              <a:rPr lang="en-IN" sz="2600" dirty="0" smtClean="0">
                <a:latin typeface="Cambria" pitchFamily="18" charset="0"/>
              </a:rPr>
              <a:t>and </a:t>
            </a:r>
            <a:r>
              <a:rPr lang="en-IN" sz="2600" dirty="0">
                <a:latin typeface="Cambria" pitchFamily="18" charset="0"/>
              </a:rPr>
              <a:t>take what they say seriously. </a:t>
            </a:r>
            <a:endParaRPr lang="en-IN" sz="2600" dirty="0" smtClean="0">
              <a:latin typeface="Cambria" pitchFamily="18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IN" sz="28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71462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214346" y="0"/>
            <a:ext cx="935834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-1"/>
            <a:ext cx="9144000" cy="6699775"/>
            <a:chOff x="0" y="152400"/>
            <a:chExt cx="8839200" cy="6477000"/>
          </a:xfrm>
        </p:grpSpPr>
        <p:pic>
          <p:nvPicPr>
            <p:cNvPr id="27" name="Picture 2" descr="kt22005100217013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3800" y="679450"/>
              <a:ext cx="5105400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" descr="Cheonggye001"/>
            <p:cNvPicPr>
              <a:picLocks noChangeAspect="1" noChangeArrowheads="1"/>
            </p:cNvPicPr>
            <p:nvPr/>
          </p:nvPicPr>
          <p:blipFill>
            <a:blip r:embed="rId4" cstate="print">
              <a:lum contrast="18000"/>
            </a:blip>
            <a:srcRect/>
            <a:stretch>
              <a:fillRect/>
            </a:stretch>
          </p:blipFill>
          <p:spPr bwMode="auto">
            <a:xfrm>
              <a:off x="3733800" y="3422650"/>
              <a:ext cx="5105400" cy="320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28"/>
            <p:cNvGrpSpPr>
              <a:grpSpLocks/>
            </p:cNvGrpSpPr>
            <p:nvPr/>
          </p:nvGrpSpPr>
          <p:grpSpPr bwMode="auto">
            <a:xfrm>
              <a:off x="0" y="152400"/>
              <a:ext cx="3668713" cy="6476999"/>
              <a:chOff x="0" y="288"/>
              <a:chExt cx="2066" cy="3648"/>
            </a:xfrm>
          </p:grpSpPr>
          <p:pic>
            <p:nvPicPr>
              <p:cNvPr id="31" name="Picture 5" descr="Cheonggye008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0" y="2784"/>
                <a:ext cx="2066" cy="1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6" descr="Cheonggye00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0" y="1488"/>
                <a:ext cx="2058" cy="1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7" descr="Cheonggye01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0" y="288"/>
                <a:ext cx="2058" cy="11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3733800" y="152400"/>
              <a:ext cx="5029200" cy="366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sng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10 million visitors in first 3 months!!!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0" y="-1785974"/>
            <a:ext cx="9429784" cy="9467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285728"/>
            <a:ext cx="8643998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man\Desktop\o-DELHI-POLLUTION-CHILDREN-faceboo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357430"/>
            <a:ext cx="4143404" cy="4286280"/>
          </a:xfrm>
          <a:prstGeom prst="rect">
            <a:avLst/>
          </a:prstGeom>
          <a:noFill/>
        </p:spPr>
      </p:pic>
      <p:pic>
        <p:nvPicPr>
          <p:cNvPr id="4" name="Shape 63"/>
          <p:cNvPicPr preferRelativeResize="0">
            <a:picLocks/>
          </p:cNvPicPr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4643438" y="2357430"/>
            <a:ext cx="4214842" cy="4286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0" y="857232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Let’s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‘Be a part of the solution, not part of the pollution, congestion and unsafe road condition’’-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 least for the  next generation –</a:t>
            </a:r>
            <a:r>
              <a:rPr lang="en-US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for the sake of our children</a:t>
            </a:r>
            <a:endParaRPr lang="en-IN" sz="28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5918" y="2214554"/>
            <a:ext cx="592935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</a:p>
          <a:p>
            <a:endParaRPr lang="en-US" sz="40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         THANKS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820" name="Picture 4" descr="Risultati immagini per child friendly neighbourhood desig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8786874" cy="67151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Situation </a:t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pic>
        <p:nvPicPr>
          <p:cNvPr id="2050" name="Picture 2" descr="C:\Users\lenovo\Desktop\fog-shallow_c1dd8fc4-a123-11e6-8b09-4d35dc1d77aa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3714776" cy="242889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500562" y="1357298"/>
            <a:ext cx="464343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‘’Children’s airways, lungs and immune system are still developing, which makes them vulnerable to airway allergies, respiratory infections and irreversible lung damage,” </a:t>
            </a:r>
            <a:r>
              <a:rPr lang="en-IN" sz="1600" dirty="0" smtClean="0"/>
              <a:t>said </a:t>
            </a:r>
            <a:r>
              <a:rPr lang="en-IN" sz="1600" dirty="0" err="1" smtClean="0"/>
              <a:t>Anupam</a:t>
            </a:r>
            <a:r>
              <a:rPr lang="en-IN" sz="1600" dirty="0" smtClean="0"/>
              <a:t> </a:t>
            </a:r>
            <a:r>
              <a:rPr lang="en-IN" sz="1600" dirty="0" err="1" smtClean="0"/>
              <a:t>Sibal</a:t>
            </a:r>
            <a:r>
              <a:rPr lang="en-IN" sz="1600" dirty="0" smtClean="0"/>
              <a:t>, senior paediatrician at the </a:t>
            </a:r>
            <a:r>
              <a:rPr lang="en-IN" sz="1600" dirty="0" err="1" smtClean="0"/>
              <a:t>Indraprastha</a:t>
            </a:r>
            <a:r>
              <a:rPr lang="en-IN" sz="1600" dirty="0" smtClean="0"/>
              <a:t> Apollo Hospitals.</a:t>
            </a:r>
            <a:endParaRPr lang="en-IN" sz="1600" dirty="0"/>
          </a:p>
        </p:txBody>
      </p:sp>
      <p:sp>
        <p:nvSpPr>
          <p:cNvPr id="6" name="Rectangle 5"/>
          <p:cNvSpPr/>
          <p:nvPr/>
        </p:nvSpPr>
        <p:spPr>
          <a:xfrm>
            <a:off x="4572000" y="3000372"/>
            <a:ext cx="4572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“Pollution levels are toxic and my advice to parents is to keep younger children (ages 6 and below) home.” </a:t>
            </a:r>
            <a:r>
              <a:rPr lang="en-IN" sz="1400" dirty="0" err="1" smtClean="0"/>
              <a:t>Krishan</a:t>
            </a:r>
            <a:r>
              <a:rPr lang="en-IN" sz="1400" dirty="0" smtClean="0"/>
              <a:t> </a:t>
            </a:r>
            <a:r>
              <a:rPr lang="en-IN" sz="1400" dirty="0" err="1" smtClean="0"/>
              <a:t>Chugh</a:t>
            </a:r>
            <a:r>
              <a:rPr lang="en-IN" sz="1400" dirty="0" smtClean="0"/>
              <a:t>, director of paediatrics at the </a:t>
            </a:r>
            <a:r>
              <a:rPr lang="en-IN" sz="1400" dirty="0" err="1" smtClean="0"/>
              <a:t>Gurgaon</a:t>
            </a:r>
            <a:r>
              <a:rPr lang="en-IN" sz="1400" dirty="0" smtClean="0"/>
              <a:t>-based Fortis Memorial Research Institute said, </a:t>
            </a:r>
            <a:endParaRPr lang="en-IN" sz="1400" b="1" dirty="0"/>
          </a:p>
        </p:txBody>
      </p:sp>
      <p:sp>
        <p:nvSpPr>
          <p:cNvPr id="7" name="Rectangle 6"/>
          <p:cNvSpPr/>
          <p:nvPr/>
        </p:nvSpPr>
        <p:spPr>
          <a:xfrm>
            <a:off x="4572000" y="4357695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b="1" dirty="0" smtClean="0"/>
              <a:t>Delhi’s kids had 1.8 x more respiratory illnesses </a:t>
            </a:r>
            <a:r>
              <a:rPr lang="en-IN" sz="1600" dirty="0" smtClean="0"/>
              <a:t>(sinusitis, running or stuffy nose, sneezing, sore throat and common cold with fever) </a:t>
            </a:r>
            <a:r>
              <a:rPr lang="en-IN" b="1" dirty="0" smtClean="0"/>
              <a:t>and 2 x more lower respiratory illnesses. </a:t>
            </a:r>
            <a:endParaRPr lang="en-IN" b="1" dirty="0"/>
          </a:p>
        </p:txBody>
      </p:sp>
      <p:sp>
        <p:nvSpPr>
          <p:cNvPr id="8" name="Rectangle 7"/>
          <p:cNvSpPr/>
          <p:nvPr/>
        </p:nvSpPr>
        <p:spPr>
          <a:xfrm>
            <a:off x="4572000" y="5500703"/>
            <a:ext cx="4357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‘</a:t>
            </a:r>
            <a:r>
              <a:rPr lang="en-IN" b="1" dirty="0" smtClean="0"/>
              <a:t>’Children's] lungs are not fully developed until their late teens and they breathe more air per kilo of body weight. That means more harmful particles entering their body’’</a:t>
            </a:r>
            <a:endParaRPr lang="en-IN" b="1" dirty="0"/>
          </a:p>
        </p:txBody>
      </p:sp>
      <p:pic>
        <p:nvPicPr>
          <p:cNvPr id="2052" name="Picture 4" descr="Air pollution in Delh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4071942"/>
            <a:ext cx="3571900" cy="250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500042"/>
            <a:ext cx="9144000" cy="6357959"/>
            <a:chOff x="0" y="491316"/>
            <a:chExt cx="7535917" cy="465218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2670196"/>
              <a:ext cx="4019434" cy="2473304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02796" y="2670196"/>
              <a:ext cx="3433121" cy="2452464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02796" y="491316"/>
              <a:ext cx="3433121" cy="2090877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6" cstate="print">
              <a:lum bright="6000" contrast="12000"/>
            </a:blip>
            <a:srcRect/>
            <a:stretch>
              <a:fillRect/>
            </a:stretch>
          </p:blipFill>
          <p:spPr bwMode="auto">
            <a:xfrm>
              <a:off x="39662" y="522310"/>
              <a:ext cx="4019434" cy="2059883"/>
            </a:xfrm>
            <a:prstGeom prst="rect">
              <a:avLst/>
            </a:prstGeom>
            <a:noFill/>
            <a:ln w="9525">
              <a:solidFill>
                <a:srgbClr val="4D4D4D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857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Physical barriers and restrictive mobility</a:t>
            </a:r>
            <a:r>
              <a:rPr lang="en-US" sz="42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200" b="1" dirty="0" smtClean="0"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546"/>
            <a:ext cx="4900618" cy="5643602"/>
          </a:xfrm>
        </p:spPr>
        <p:txBody>
          <a:bodyPr>
            <a:normAutofit fontScale="32500" lnSpcReduction="20000"/>
          </a:bodyPr>
          <a:lstStyle/>
          <a:p>
            <a:endParaRPr lang="en-US" sz="42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42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6200" b="1" dirty="0" smtClean="0">
                <a:latin typeface="Times New Roman" pitchFamily="18" charset="0"/>
                <a:cs typeface="Times New Roman" pitchFamily="18" charset="0"/>
              </a:rPr>
              <a:t>Gated parks all around the city largely affect the outdoor active recreational needs </a:t>
            </a:r>
            <a:r>
              <a:rPr lang="en-US" sz="6200" dirty="0" smtClean="0">
                <a:latin typeface="Times New Roman" pitchFamily="18" charset="0"/>
                <a:cs typeface="Times New Roman" pitchFamily="18" charset="0"/>
              </a:rPr>
              <a:t>of young children which are also not safe for other children.</a:t>
            </a:r>
          </a:p>
          <a:p>
            <a:pPr>
              <a:buNone/>
            </a:pPr>
            <a:endParaRPr lang="en-US" sz="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6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200" b="1" dirty="0" smtClean="0">
                <a:latin typeface="Times New Roman" pitchFamily="18" charset="0"/>
                <a:cs typeface="Times New Roman" pitchFamily="18" charset="0"/>
              </a:rPr>
              <a:t>Broken/encroached footpaths with physical barriers on roads and public open spaces</a:t>
            </a:r>
            <a:r>
              <a:rPr lang="en-US" sz="6200" b="1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safe </a:t>
            </a:r>
            <a:r>
              <a:rPr lang="en-US" sz="6200" dirty="0" smtClean="0">
                <a:latin typeface="Times New Roman" pitchFamily="18" charset="0"/>
                <a:cs typeface="Times New Roman" pitchFamily="18" charset="0"/>
              </a:rPr>
              <a:t>walking  affecting all section of people in general and children, differently able, elderly people in p</a:t>
            </a:r>
            <a:r>
              <a:rPr lang="en-US" sz="5000" dirty="0" smtClean="0">
                <a:latin typeface="Times New Roman" pitchFamily="18" charset="0"/>
                <a:cs typeface="Times New Roman" pitchFamily="18" charset="0"/>
              </a:rPr>
              <a:t>articular</a:t>
            </a:r>
            <a:r>
              <a:rPr lang="en-US" sz="5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5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5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200" b="1" dirty="0" smtClean="0">
                <a:latin typeface="Times New Roman" pitchFamily="18" charset="0"/>
                <a:cs typeface="Times New Roman" pitchFamily="18" charset="0"/>
              </a:rPr>
              <a:t>Opaque boundary wall with setbacks all around the property </a:t>
            </a:r>
            <a:r>
              <a:rPr lang="en-US" sz="6200" dirty="0" smtClean="0">
                <a:latin typeface="Times New Roman" pitchFamily="18" charset="0"/>
                <a:cs typeface="Times New Roman" pitchFamily="18" charset="0"/>
              </a:rPr>
              <a:t>is   restricting 'eyes</a:t>
            </a:r>
            <a:r>
              <a:rPr lang="en-US" sz="6200" b="1" dirty="0" smtClean="0">
                <a:latin typeface="Times New Roman" pitchFamily="18" charset="0"/>
                <a:cs typeface="Times New Roman" pitchFamily="18" charset="0"/>
              </a:rPr>
              <a:t> on the street ‘ </a:t>
            </a:r>
            <a:r>
              <a:rPr lang="en-US" sz="6200" dirty="0" smtClean="0">
                <a:latin typeface="Times New Roman" pitchFamily="18" charset="0"/>
                <a:cs typeface="Times New Roman" pitchFamily="18" charset="0"/>
              </a:rPr>
              <a:t>creating an unsafe mobility condition and concern for women safety in public spaces.</a:t>
            </a:r>
            <a:endParaRPr lang="en-IN" sz="6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5000" dirty="0"/>
          </a:p>
        </p:txBody>
      </p:sp>
      <p:pic>
        <p:nvPicPr>
          <p:cNvPr id="4" name="Shape 920"/>
          <p:cNvPicPr preferRelativeResize="0">
            <a:picLocks/>
          </p:cNvPicPr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5857884" y="2857496"/>
            <a:ext cx="3000396" cy="17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" descr="DSC03783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857232"/>
            <a:ext cx="3000396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\\Windows-3j05m89\uttipec\Admin-hp\Studio Back-up\LAXMI NAGAR PARKING AREA\01_Drawings\2012-05-25 Site Visit\DSCN008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7884" y="4786322"/>
            <a:ext cx="2928958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728"/>
            <a:ext cx="4757742" cy="6429420"/>
          </a:xfrm>
        </p:spPr>
        <p:txBody>
          <a:bodyPr>
            <a:noAutofit/>
          </a:bodyPr>
          <a:lstStyle/>
          <a:p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All playfields within school boundaries are again highly underutilized and inaccessible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 the community/neighborhood people/children.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Need  for utilization of such large underused land bank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 community play ground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IN" sz="2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Motorization of all streets with parking acting as accessibility barrier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for open space utilization and mobility requirements of people between colonies and activities across the roads. </a:t>
            </a:r>
          </a:p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Pedestrians and cyclists are the worst victim of air pollution and accidents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due to auto centric policy and sheer neglect of infrastructure for walking and cycling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6" descr="\\Windows-3j05m89\uttipec\Admin-hp\Studio Back-up\LAXMI NAGAR PARKING AREA\03_Images\2012-06-20 Site Visit\DSCN004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285728"/>
            <a:ext cx="292895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soumya\Documents\MASTER'S\2 sem\transport planning\lakshmi nagar\DSC0381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3570" y="2714620"/>
            <a:ext cx="292895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9" descr="\\Windows-3j05m89\uttipec\Admin-hp\Studio Back-up\LAXMI NAGAR PARKING AREA\03_Images\2012-06-20 Site Visit\DSCN00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2132" y="4929198"/>
            <a:ext cx="3143272" cy="19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8617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Cambria" pitchFamily="18" charset="0"/>
              </a:rPr>
              <a:t>Land use planning at macro level 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should adopt a development pattern based on people centric function based approach with integrated road-green network .</a:t>
            </a:r>
          </a:p>
          <a:p>
            <a:endParaRPr lang="en-US" dirty="0" smtClean="0">
              <a:solidFill>
                <a:schemeClr val="tx2"/>
              </a:solidFill>
              <a:latin typeface="Cambria" pitchFamily="18" charset="0"/>
            </a:endParaRPr>
          </a:p>
          <a:p>
            <a:r>
              <a:rPr lang="en-US" b="1" dirty="0" smtClean="0">
                <a:solidFill>
                  <a:schemeClr val="tx2"/>
                </a:solidFill>
                <a:latin typeface="Cambria" pitchFamily="18" charset="0"/>
              </a:rPr>
              <a:t>Landscape planning  at micro level </a:t>
            </a:r>
            <a:r>
              <a:rPr lang="en-US" dirty="0" smtClean="0">
                <a:solidFill>
                  <a:schemeClr val="tx2"/>
                </a:solidFill>
                <a:latin typeface="Cambria" pitchFamily="18" charset="0"/>
              </a:rPr>
              <a:t>in consultation with urban planners/designers should create a built environment with vibrant public open spaces.</a:t>
            </a:r>
            <a:endParaRPr lang="en-IN" dirty="0">
              <a:solidFill>
                <a:schemeClr val="tx2"/>
              </a:solidFill>
              <a:latin typeface="Cambria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72066" y="2285992"/>
            <a:ext cx="3853790" cy="2214578"/>
            <a:chOff x="4000496" y="2357430"/>
            <a:chExt cx="3929090" cy="2643206"/>
          </a:xfrm>
        </p:grpSpPr>
        <p:pic>
          <p:nvPicPr>
            <p:cNvPr id="5" name="Picture 3" descr="C:\Users\Anu\Desktop\infographic-3.jpg"/>
            <p:cNvPicPr>
              <a:picLocks noChangeAspect="1" noChangeArrowheads="1"/>
            </p:cNvPicPr>
            <p:nvPr/>
          </p:nvPicPr>
          <p:blipFill>
            <a:blip r:embed="rId2"/>
            <a:srcRect l="3509" t="14430" r="3509" b="11356"/>
            <a:stretch>
              <a:fillRect/>
            </a:stretch>
          </p:blipFill>
          <p:spPr bwMode="auto">
            <a:xfrm>
              <a:off x="4000496" y="2428868"/>
              <a:ext cx="3786214" cy="257176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6643702" y="2357430"/>
              <a:ext cx="1285884" cy="142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" name="Rectangle 6"/>
          <p:cNvSpPr/>
          <p:nvPr/>
        </p:nvSpPr>
        <p:spPr>
          <a:xfrm>
            <a:off x="4786314" y="4643446"/>
            <a:ext cx="414340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Safe mobility for pedestrians, cyclists and NMV users</a:t>
            </a: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Planning from neighborhood level</a:t>
            </a: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Pedestrian focused streets</a:t>
            </a:r>
          </a:p>
          <a:p>
            <a:pPr algn="ctr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Livable cities !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643438" y="1643050"/>
            <a:ext cx="3929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BOTTOM UP APPROACH OF PLANNING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5344"/>
          <a:stretch>
            <a:fillRect/>
          </a:stretch>
        </p:blipFill>
        <p:spPr bwMode="auto">
          <a:xfrm>
            <a:off x="2714612" y="0"/>
            <a:ext cx="6429388" cy="4627627"/>
          </a:xfrm>
          <a:prstGeom prst="rect">
            <a:avLst/>
          </a:prstGeom>
          <a:noFill/>
        </p:spPr>
      </p:pic>
      <p:pic>
        <p:nvPicPr>
          <p:cNvPr id="4" name="Picture 3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581"/>
          <a:stretch/>
        </p:blipFill>
        <p:spPr bwMode="auto">
          <a:xfrm>
            <a:off x="0" y="2937908"/>
            <a:ext cx="3857620" cy="3920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28926" y="6068817"/>
            <a:ext cx="40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Pedestrian Network – </a:t>
            </a:r>
          </a:p>
          <a:p>
            <a:r>
              <a:rPr lang="en-US" b="1" dirty="0" smtClean="0"/>
              <a:t>Safe access Approach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143372" y="4572008"/>
            <a:ext cx="4929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Non- Motorized transport Network – Approach</a:t>
            </a:r>
            <a:endParaRPr lang="en-IN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32" y="214290"/>
            <a:ext cx="5143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Inclusive approach towards NMT/ Pedestrian, Public transport networks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1163</Words>
  <Application>Microsoft Office PowerPoint</Application>
  <PresentationFormat>On-screen Show (4:3)</PresentationFormat>
  <Paragraphs>94</Paragraphs>
  <Slides>29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Planning and design for child-friendly    streets and  public open spaces  </vt:lpstr>
      <vt:lpstr>United Nations Convention on the Rights of the Child (CRC)</vt:lpstr>
      <vt:lpstr>Slide 3</vt:lpstr>
      <vt:lpstr>Situation  </vt:lpstr>
      <vt:lpstr>Slide 5</vt:lpstr>
      <vt:lpstr>Physical barriers and restrictive mobility </vt:lpstr>
      <vt:lpstr>Slide 7</vt:lpstr>
      <vt:lpstr>Slide 8</vt:lpstr>
      <vt:lpstr>Slide 9</vt:lpstr>
      <vt:lpstr>  Consequences and Issues </vt:lpstr>
      <vt:lpstr>Impact – measures and indicators </vt:lpstr>
      <vt:lpstr>Slide 12</vt:lpstr>
      <vt:lpstr>Planning and Development Strategies – a multi disciplinary approach</vt:lpstr>
      <vt:lpstr>High Density- Mixed Income Development</vt:lpstr>
      <vt:lpstr>Slide 15</vt:lpstr>
      <vt:lpstr>Action proposed- Integrated urban open space</vt:lpstr>
      <vt:lpstr>Recommendations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79</cp:revision>
  <dcterms:created xsi:type="dcterms:W3CDTF">2017-01-23T05:44:04Z</dcterms:created>
  <dcterms:modified xsi:type="dcterms:W3CDTF">2017-02-01T05:11:55Z</dcterms:modified>
</cp:coreProperties>
</file>